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22" r:id="rId3"/>
    <p:sldId id="323" r:id="rId4"/>
    <p:sldId id="329" r:id="rId5"/>
    <p:sldId id="316" r:id="rId6"/>
    <p:sldId id="324" r:id="rId7"/>
    <p:sldId id="318" r:id="rId8"/>
    <p:sldId id="319" r:id="rId9"/>
    <p:sldId id="327" r:id="rId10"/>
    <p:sldId id="330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77DC"/>
    <a:srgbClr val="A2C5F0"/>
    <a:srgbClr val="67A1E7"/>
    <a:srgbClr val="3F88E1"/>
    <a:srgbClr val="76AAE9"/>
    <a:srgbClr val="64B7CE"/>
    <a:srgbClr val="3DA5C1"/>
    <a:srgbClr val="2E435B"/>
    <a:srgbClr val="4C90E2"/>
    <a:srgbClr val="50A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83" d="100"/>
          <a:sy n="83" d="100"/>
        </p:scale>
        <p:origin x="139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8346136871646"/>
          <c:y val="8.0973326196079221E-2"/>
          <c:w val="0.49337025753509556"/>
          <c:h val="0.81480845562614268"/>
        </c:manualLayout>
      </c:layout>
      <c:doughnutChart>
        <c:varyColors val="1"/>
        <c:ser>
          <c:idx val="0"/>
          <c:order val="0"/>
          <c:spPr>
            <a:solidFill>
              <a:schemeClr val="bg1">
                <a:lumMod val="95000"/>
              </a:schemeClr>
            </a:solidFill>
          </c:spPr>
          <c:explosion val="10"/>
          <c:dPt>
            <c:idx val="0"/>
            <c:bubble3D val="1"/>
            <c:explosion val="11"/>
            <c:extLst>
              <c:ext xmlns:c16="http://schemas.microsoft.com/office/drawing/2014/chart" uri="{C3380CC4-5D6E-409C-BE32-E72D297353CC}">
                <c16:uniqueId val="{00000000-BA46-4EC1-9EF4-7C2E817B1C6B}"/>
              </c:ext>
            </c:extLst>
          </c:dPt>
          <c:dPt>
            <c:idx val="1"/>
            <c:bubble3D val="1"/>
            <c:explosion val="12"/>
            <c:extLst>
              <c:ext xmlns:c16="http://schemas.microsoft.com/office/drawing/2014/chart" uri="{C3380CC4-5D6E-409C-BE32-E72D297353CC}">
                <c16:uniqueId val="{00000001-BA46-4EC1-9EF4-7C2E817B1C6B}"/>
              </c:ext>
            </c:extLst>
          </c:dPt>
          <c:dPt>
            <c:idx val="2"/>
            <c:bubble3D val="1"/>
            <c:explosion val="17"/>
            <c:extLst>
              <c:ext xmlns:c16="http://schemas.microsoft.com/office/drawing/2014/chart" uri="{C3380CC4-5D6E-409C-BE32-E72D297353CC}">
                <c16:uniqueId val="{00000002-BA46-4EC1-9EF4-7C2E817B1C6B}"/>
              </c:ext>
            </c:extLst>
          </c:dPt>
          <c:dPt>
            <c:idx val="3"/>
            <c:bubble3D val="1"/>
            <c:explosion val="18"/>
            <c:extLst>
              <c:ext xmlns:c16="http://schemas.microsoft.com/office/drawing/2014/chart" uri="{C3380CC4-5D6E-409C-BE32-E72D297353CC}">
                <c16:uniqueId val="{00000003-BA46-4EC1-9EF4-7C2E817B1C6B}"/>
              </c:ext>
            </c:extLst>
          </c:dPt>
          <c:dPt>
            <c:idx val="4"/>
            <c:bubble3D val="1"/>
            <c:extLst>
              <c:ext xmlns:c16="http://schemas.microsoft.com/office/drawing/2014/chart" uri="{C3380CC4-5D6E-409C-BE32-E72D297353CC}">
                <c16:uniqueId val="{00000004-BA46-4EC1-9EF4-7C2E817B1C6B}"/>
              </c:ext>
            </c:extLst>
          </c:dPt>
          <c:dLbls>
            <c:dLbl>
              <c:idx val="0"/>
              <c:layout>
                <c:manualLayout>
                  <c:x val="9.7084014110562639E-3"/>
                  <c:y val="2.672262004558416E-3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  <a:latin typeface="Gill Sans MT"/>
                      </a:defRPr>
                    </a:pPr>
                    <a:r>
                      <a:rPr lang="uk-UA" sz="1600" dirty="0" smtClean="0"/>
                      <a:t>11,5%</a:t>
                    </a:r>
                  </a:p>
                  <a:p>
                    <a:pPr>
                      <a:defRPr sz="1600" b="1">
                        <a:solidFill>
                          <a:schemeClr val="tx1"/>
                        </a:solidFill>
                        <a:latin typeface="Gill Sans MT"/>
                      </a:defRPr>
                    </a:pPr>
                    <a:r>
                      <a:rPr lang="uk-UA" sz="1600" b="0" dirty="0" smtClean="0"/>
                      <a:t>істотно збільшилась</a:t>
                    </a:r>
                    <a:endParaRPr lang="uk-UA" sz="1600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46-4EC1-9EF4-7C2E817B1C6B}"/>
                </c:ext>
              </c:extLst>
            </c:dLbl>
            <c:dLbl>
              <c:idx val="1"/>
              <c:layout>
                <c:manualLayout>
                  <c:x val="-1.6180669018427106E-3"/>
                  <c:y val="-2.9394882050142578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  <a:latin typeface="Gill Sans MT"/>
                      </a:defRPr>
                    </a:pPr>
                    <a:r>
                      <a:rPr lang="uk-UA" sz="1600" b="1" i="0" u="none" strike="noStrike" baseline="0" dirty="0" smtClean="0">
                        <a:effectLst/>
                      </a:rPr>
                      <a:t>13,8%</a:t>
                    </a:r>
                  </a:p>
                  <a:p>
                    <a:pPr>
                      <a:defRPr sz="1600" b="1">
                        <a:solidFill>
                          <a:schemeClr val="tx1"/>
                        </a:solidFill>
                        <a:latin typeface="Gill Sans MT"/>
                      </a:defRPr>
                    </a:pPr>
                    <a:r>
                      <a:rPr lang="uk-UA" sz="1600" b="0" dirty="0" smtClean="0"/>
                      <a:t>дещо збільшилась</a:t>
                    </a:r>
                    <a:endParaRPr lang="uk-UA" sz="1600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46-4EC1-9EF4-7C2E817B1C6B}"/>
                </c:ext>
              </c:extLst>
            </c:dLbl>
            <c:dLbl>
              <c:idx val="2"/>
              <c:layout>
                <c:manualLayout>
                  <c:x val="-3.074327113501156E-2"/>
                  <c:y val="-1.603357202735051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  <a:latin typeface="Gill Sans MT"/>
                      </a:defRPr>
                    </a:pPr>
                    <a:r>
                      <a:rPr lang="ru-RU" sz="1600" dirty="0" smtClean="0"/>
                      <a:t>35,6% </a:t>
                    </a:r>
                  </a:p>
                  <a:p>
                    <a:pPr>
                      <a:defRPr sz="1600" b="1">
                        <a:solidFill>
                          <a:schemeClr val="tx1"/>
                        </a:solidFill>
                        <a:latin typeface="Gill Sans MT"/>
                      </a:defRPr>
                    </a:pPr>
                    <a:r>
                      <a:rPr lang="ru-RU" sz="1600" b="0" i="0" u="none" strike="noStrike" baseline="0" dirty="0" smtClean="0">
                        <a:effectLst/>
                      </a:rPr>
                      <a:t>залишилась на тому ж рівні</a:t>
                    </a:r>
                    <a:endParaRPr lang="ru-RU" sz="1600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46-4EC1-9EF4-7C2E817B1C6B}"/>
                </c:ext>
              </c:extLst>
            </c:dLbl>
            <c:dLbl>
              <c:idx val="3"/>
              <c:layout>
                <c:manualLayout>
                  <c:x val="1.6180286797899172E-2"/>
                  <c:y val="-8.0172068423373828E-3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b="1" i="0" baseline="0" dirty="0" smtClean="0">
                        <a:effectLst/>
                      </a:rPr>
                      <a:t>27,6%</a:t>
                    </a:r>
                    <a:endParaRPr lang="uk-UA" sz="16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b="0" i="0" u="none" strike="noStrike" baseline="0" dirty="0" smtClean="0">
                        <a:effectLst/>
                      </a:rPr>
                      <a:t>дещо зменшилась</a:t>
                    </a:r>
                    <a:endParaRPr lang="uk-UA" sz="1600" b="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46-4EC1-9EF4-7C2E817B1C6B}"/>
                </c:ext>
              </c:extLst>
            </c:dLbl>
            <c:dLbl>
              <c:idx val="4"/>
              <c:layout>
                <c:manualLayout>
                  <c:x val="3.2361338036854211E-3"/>
                  <c:y val="5.3445240091168321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tx1"/>
                        </a:solidFill>
                        <a:latin typeface="Gill Sans MT"/>
                      </a:defRPr>
                    </a:pPr>
                    <a:r>
                      <a:rPr lang="uk-UA" sz="1600" b="1" i="0" baseline="0" dirty="0" smtClean="0">
                        <a:effectLst/>
                      </a:rPr>
                      <a:t>11,5%</a:t>
                    </a:r>
                    <a:endParaRPr lang="uk-UA" sz="1600" dirty="0" smtClean="0">
                      <a:effectLst/>
                    </a:endParaRPr>
                  </a:p>
                  <a:p>
                    <a:pPr>
                      <a:defRPr sz="1600" b="1">
                        <a:solidFill>
                          <a:schemeClr val="tx1"/>
                        </a:solidFill>
                        <a:latin typeface="Gill Sans MT"/>
                      </a:defRPr>
                    </a:pPr>
                    <a:r>
                      <a:rPr lang="uk-UA" sz="1600" b="0" i="0" baseline="0" dirty="0" smtClean="0">
                        <a:effectLst/>
                      </a:rPr>
                      <a:t>істотно зменшилась</a:t>
                    </a:r>
                    <a:endParaRPr lang="uk-UA" sz="1600" dirty="0">
                      <a:effectLst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46-4EC1-9EF4-7C2E817B1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="1">
                    <a:solidFill>
                      <a:schemeClr val="tx1"/>
                    </a:solidFill>
                    <a:latin typeface="Gill Sans MT"/>
                  </a:defRPr>
                </a:pPr>
                <a:endParaRPr lang="uk-UA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Considerably increased</c:v>
                </c:pt>
                <c:pt idx="1">
                  <c:v>Slightly increased</c:v>
                </c:pt>
                <c:pt idx="2">
                  <c:v>Remains at the same level</c:v>
                </c:pt>
                <c:pt idx="3">
                  <c:v>Slightly declined</c:v>
                </c:pt>
                <c:pt idx="4">
                  <c:v>Considerably declined</c:v>
                </c:pt>
              </c:strCache>
            </c:strRef>
          </c:cat>
          <c:val>
            <c:numRef>
              <c:f>Лист1!$B$2:$B$6</c:f>
              <c:numCache>
                <c:formatCode>###0.0</c:formatCode>
                <c:ptCount val="5"/>
                <c:pt idx="0">
                  <c:v>11.494252873563218</c:v>
                </c:pt>
                <c:pt idx="1">
                  <c:v>13.793103448275861</c:v>
                </c:pt>
                <c:pt idx="2">
                  <c:v>35.632183908045981</c:v>
                </c:pt>
                <c:pt idx="3">
                  <c:v>27.586206896551722</c:v>
                </c:pt>
                <c:pt idx="4">
                  <c:v>11.494252873563218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46-4EC1-9EF4-7C2E817B1C6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3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8346136871646"/>
          <c:y val="8.0973326196079221E-2"/>
          <c:w val="0.49337025753509556"/>
          <c:h val="0.81480845562614268"/>
        </c:manualLayout>
      </c:layout>
      <c:doughnutChart>
        <c:varyColors val="1"/>
        <c:ser>
          <c:idx val="0"/>
          <c:order val="0"/>
          <c:spPr>
            <a:solidFill>
              <a:schemeClr val="bg1">
                <a:lumMod val="95000"/>
              </a:schemeClr>
            </a:solidFill>
          </c:spPr>
          <c:explosion val="10"/>
          <c:dPt>
            <c:idx val="0"/>
            <c:bubble3D val="1"/>
            <c:explosion val="11"/>
            <c:extLst>
              <c:ext xmlns:c16="http://schemas.microsoft.com/office/drawing/2014/chart" uri="{C3380CC4-5D6E-409C-BE32-E72D297353CC}">
                <c16:uniqueId val="{00000000-F398-4EA9-A18E-FC0E6C411C6A}"/>
              </c:ext>
            </c:extLst>
          </c:dPt>
          <c:dPt>
            <c:idx val="1"/>
            <c:bubble3D val="1"/>
            <c:explosion val="12"/>
            <c:extLst>
              <c:ext xmlns:c16="http://schemas.microsoft.com/office/drawing/2014/chart" uri="{C3380CC4-5D6E-409C-BE32-E72D297353CC}">
                <c16:uniqueId val="{00000001-F398-4EA9-A18E-FC0E6C411C6A}"/>
              </c:ext>
            </c:extLst>
          </c:dPt>
          <c:dPt>
            <c:idx val="2"/>
            <c:bubble3D val="1"/>
            <c:explosion val="17"/>
            <c:extLst>
              <c:ext xmlns:c16="http://schemas.microsoft.com/office/drawing/2014/chart" uri="{C3380CC4-5D6E-409C-BE32-E72D297353CC}">
                <c16:uniqueId val="{00000002-F398-4EA9-A18E-FC0E6C411C6A}"/>
              </c:ext>
            </c:extLst>
          </c:dPt>
          <c:dPt>
            <c:idx val="3"/>
            <c:bubble3D val="1"/>
            <c:explosion val="18"/>
            <c:extLst>
              <c:ext xmlns:c16="http://schemas.microsoft.com/office/drawing/2014/chart" uri="{C3380CC4-5D6E-409C-BE32-E72D297353CC}">
                <c16:uniqueId val="{00000003-F398-4EA9-A18E-FC0E6C411C6A}"/>
              </c:ext>
            </c:extLst>
          </c:dPt>
          <c:dPt>
            <c:idx val="4"/>
            <c:bubble3D val="1"/>
            <c:extLst>
              <c:ext xmlns:c16="http://schemas.microsoft.com/office/drawing/2014/chart" uri="{C3380CC4-5D6E-409C-BE32-E72D297353CC}">
                <c16:uniqueId val="{00000004-F398-4EA9-A18E-FC0E6C411C6A}"/>
              </c:ext>
            </c:extLst>
          </c:dPt>
          <c:dLbls>
            <c:dLbl>
              <c:idx val="0"/>
              <c:layout>
                <c:manualLayout>
                  <c:x val="4.8540732986854674E-3"/>
                  <c:y val="-5.077339891527204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b="0" i="0" u="none" strike="noStrike" baseline="0" dirty="0" smtClean="0">
                        <a:effectLst/>
                      </a:rPr>
                      <a:t>абсолютно не задоволені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b="1" i="0" baseline="0" dirty="0" smtClean="0">
                        <a:effectLst/>
                      </a:rPr>
                      <a:t>9,2%</a:t>
                    </a:r>
                    <a:endParaRPr lang="uk-UA" sz="1600" dirty="0" smtClean="0"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398-4EA9-A18E-FC0E6C411C6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sz="1600" b="1" i="0" u="none" strike="noStrike" baseline="0" dirty="0" smtClean="0">
                        <a:effectLst/>
                      </a:rPr>
                      <a:t>31%</a:t>
                    </a:r>
                  </a:p>
                  <a:p>
                    <a:r>
                      <a:rPr lang="uk-UA" sz="1600" b="0" i="0" u="none" strike="noStrike" baseline="0" dirty="0" smtClean="0">
                        <a:effectLst/>
                      </a:rPr>
                      <a:t>скоріше не задоволені</a:t>
                    </a:r>
                    <a:endParaRPr lang="uk-UA" sz="1600" b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98-4EA9-A18E-FC0E6C411C6A}"/>
                </c:ext>
              </c:extLst>
            </c:dLbl>
            <c:dLbl>
              <c:idx val="2"/>
              <c:layout>
                <c:manualLayout>
                  <c:x val="-1.4562602116584396E-2"/>
                  <c:y val="-5.3445240091168321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17,2% </a:t>
                    </a:r>
                  </a:p>
                  <a:p>
                    <a:r>
                      <a:rPr lang="uk-UA" sz="1600" b="0" i="0" u="none" strike="noStrike" baseline="0" dirty="0" smtClean="0">
                        <a:effectLst/>
                      </a:rPr>
                      <a:t>важко відповісти</a:t>
                    </a:r>
                    <a:endParaRPr lang="uk-UA" sz="16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398-4EA9-A18E-FC0E6C411C6A}"/>
                </c:ext>
              </c:extLst>
            </c:dLbl>
            <c:dLbl>
              <c:idx val="3"/>
              <c:layout>
                <c:manualLayout>
                  <c:x val="-4.8542007055281319E-3"/>
                  <c:y val="-8.0169964280063163E-3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b="1" i="0" baseline="0" dirty="0" smtClean="0">
                        <a:effectLst/>
                      </a:rPr>
                      <a:t>38%</a:t>
                    </a:r>
                    <a:endParaRPr lang="uk-UA" sz="16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b="0" i="0" u="none" strike="noStrike" baseline="0" dirty="0" smtClean="0">
                        <a:effectLst/>
                      </a:rPr>
                      <a:t>скоріше задоволені</a:t>
                    </a:r>
                    <a:endParaRPr lang="uk-UA" sz="1600" b="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398-4EA9-A18E-FC0E6C411C6A}"/>
                </c:ext>
              </c:extLst>
            </c:dLbl>
            <c:dLbl>
              <c:idx val="4"/>
              <c:layout>
                <c:manualLayout>
                  <c:x val="-4.8542007055281024E-3"/>
                  <c:y val="4.5427822834499872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dirty="0" smtClean="0"/>
                      <a:t>4,6%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b="0" i="0" baseline="0" dirty="0" smtClean="0">
                        <a:effectLst/>
                      </a:rPr>
                      <a:t>повністю задоволені</a:t>
                    </a:r>
                    <a:endParaRPr lang="uk-UA" sz="1600" dirty="0" smtClean="0"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398-4EA9-A18E-FC0E6C411C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Gill Sans MT"/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Absolutely unsatisfied</c:v>
                </c:pt>
                <c:pt idx="1">
                  <c:v>Primary unsatisfied</c:v>
                </c:pt>
                <c:pt idx="2">
                  <c:v>Hard to respond</c:v>
                </c:pt>
                <c:pt idx="3">
                  <c:v>Primary satisfied</c:v>
                </c:pt>
                <c:pt idx="4">
                  <c:v>Absolutely satisfied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9.1999999999999998E-2</c:v>
                </c:pt>
                <c:pt idx="1">
                  <c:v>0.31</c:v>
                </c:pt>
                <c:pt idx="2">
                  <c:v>0.17199999999999999</c:v>
                </c:pt>
                <c:pt idx="3">
                  <c:v>0.379</c:v>
                </c:pt>
                <c:pt idx="4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398-4EA9-A18E-FC0E6C411C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3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8346136871646"/>
          <c:y val="8.0973326196079221E-2"/>
          <c:w val="0.49337025753509556"/>
          <c:h val="0.81480845562614268"/>
        </c:manualLayout>
      </c:layout>
      <c:doughnutChart>
        <c:varyColors val="1"/>
        <c:ser>
          <c:idx val="0"/>
          <c:order val="0"/>
          <c:spPr>
            <a:solidFill>
              <a:schemeClr val="bg1">
                <a:lumMod val="95000"/>
              </a:schemeClr>
            </a:solidFill>
          </c:spPr>
          <c:explosion val="10"/>
          <c:dPt>
            <c:idx val="0"/>
            <c:bubble3D val="1"/>
            <c:explosion val="11"/>
            <c:extLst>
              <c:ext xmlns:c16="http://schemas.microsoft.com/office/drawing/2014/chart" uri="{C3380CC4-5D6E-409C-BE32-E72D297353CC}">
                <c16:uniqueId val="{00000000-3EA1-428A-8BD5-0905BCF2BEFE}"/>
              </c:ext>
            </c:extLst>
          </c:dPt>
          <c:dPt>
            <c:idx val="1"/>
            <c:bubble3D val="1"/>
            <c:explosion val="12"/>
            <c:extLst>
              <c:ext xmlns:c16="http://schemas.microsoft.com/office/drawing/2014/chart" uri="{C3380CC4-5D6E-409C-BE32-E72D297353CC}">
                <c16:uniqueId val="{00000001-3EA1-428A-8BD5-0905BCF2BEFE}"/>
              </c:ext>
            </c:extLst>
          </c:dPt>
          <c:dPt>
            <c:idx val="2"/>
            <c:bubble3D val="1"/>
            <c:explosion val="17"/>
            <c:extLst>
              <c:ext xmlns:c16="http://schemas.microsoft.com/office/drawing/2014/chart" uri="{C3380CC4-5D6E-409C-BE32-E72D297353CC}">
                <c16:uniqueId val="{00000002-3EA1-428A-8BD5-0905BCF2BEFE}"/>
              </c:ext>
            </c:extLst>
          </c:dPt>
          <c:dPt>
            <c:idx val="3"/>
            <c:bubble3D val="1"/>
            <c:explosion val="18"/>
            <c:extLst>
              <c:ext xmlns:c16="http://schemas.microsoft.com/office/drawing/2014/chart" uri="{C3380CC4-5D6E-409C-BE32-E72D297353CC}">
                <c16:uniqueId val="{00000003-3EA1-428A-8BD5-0905BCF2BEFE}"/>
              </c:ext>
            </c:extLst>
          </c:dPt>
          <c:dPt>
            <c:idx val="4"/>
            <c:bubble3D val="1"/>
            <c:extLst>
              <c:ext xmlns:c16="http://schemas.microsoft.com/office/drawing/2014/chart" uri="{C3380CC4-5D6E-409C-BE32-E72D297353CC}">
                <c16:uniqueId val="{00000004-3EA1-428A-8BD5-0905BCF2BEFE}"/>
              </c:ext>
            </c:extLst>
          </c:dPt>
          <c:dLbls>
            <c:dLbl>
              <c:idx val="0"/>
              <c:layout>
                <c:manualLayout>
                  <c:x val="6.4722676073708423E-3"/>
                  <c:y val="1.0689048018233664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3,4%</a:t>
                    </a:r>
                  </a:p>
                  <a:p>
                    <a:r>
                      <a:rPr lang="uk-UA" sz="1600" b="0" i="0" baseline="0" dirty="0" smtClean="0">
                        <a:effectLst/>
                      </a:rPr>
                      <a:t>абсолютно не задоволені</a:t>
                    </a:r>
                    <a:endParaRPr lang="uk-UA" sz="1600" dirty="0">
                      <a:effectLst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A1-428A-8BD5-0905BCF2BEFE}"/>
                </c:ext>
              </c:extLst>
            </c:dLbl>
            <c:dLbl>
              <c:idx val="1"/>
              <c:layout>
                <c:manualLayout>
                  <c:x val="3.2361338036853917E-3"/>
                  <c:y val="-2.6722620045584651E-3"/>
                </c:manualLayout>
              </c:layout>
              <c:tx>
                <c:rich>
                  <a:bodyPr/>
                  <a:lstStyle/>
                  <a:p>
                    <a:r>
                      <a:rPr lang="uk-UA" sz="1600" b="1" i="0" u="none" strike="noStrike" baseline="0" dirty="0" smtClean="0">
                        <a:effectLst/>
                      </a:rPr>
                      <a:t>12,6%</a:t>
                    </a:r>
                  </a:p>
                  <a:p>
                    <a:r>
                      <a:rPr lang="uk-UA" sz="1600" b="0" i="0" baseline="0" dirty="0" smtClean="0">
                        <a:effectLst/>
                      </a:rPr>
                      <a:t>скоріше не задоволені</a:t>
                    </a:r>
                    <a:endParaRPr lang="uk-UA" sz="1600" dirty="0">
                      <a:effectLst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A1-428A-8BD5-0905BCF2BEFE}"/>
                </c:ext>
              </c:extLst>
            </c:dLbl>
            <c:dLbl>
              <c:idx val="2"/>
              <c:layout>
                <c:manualLayout>
                  <c:x val="-6.4722676073708423E-3"/>
                  <c:y val="5.3445240091168321E-3"/>
                </c:manualLayout>
              </c:layout>
              <c:tx>
                <c:rich>
                  <a:bodyPr/>
                  <a:lstStyle/>
                  <a:p>
                    <a:r>
                      <a:rPr lang="uk-UA" sz="1600" smtClean="0"/>
                      <a:t>29,9% </a:t>
                    </a:r>
                    <a:endParaRPr lang="uk-UA" sz="1600" dirty="0" smtClean="0"/>
                  </a:p>
                  <a:p>
                    <a:r>
                      <a:rPr lang="uk-UA" sz="1600" b="0" i="0" baseline="0" dirty="0" smtClean="0">
                        <a:effectLst/>
                      </a:rPr>
                      <a:t>важко відповісти</a:t>
                    </a:r>
                    <a:endParaRPr lang="uk-UA" sz="1600" dirty="0">
                      <a:effectLst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A1-428A-8BD5-0905BCF2BEFE}"/>
                </c:ext>
              </c:extLst>
            </c:dLbl>
            <c:dLbl>
              <c:idx val="3"/>
              <c:layout>
                <c:manualLayout>
                  <c:x val="-1.2944535214741685E-2"/>
                  <c:y val="-3.473982688792154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b="1" i="0" baseline="0" dirty="0" smtClean="0">
                        <a:effectLst/>
                      </a:rPr>
                      <a:t>43,7%</a:t>
                    </a:r>
                    <a:endParaRPr lang="uk-UA" sz="16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prstClr val="black"/>
                        </a:solidFill>
                        <a:latin typeface="Gill Sans MT"/>
                        <a:ea typeface="+mn-ea"/>
                        <a:cs typeface="+mn-cs"/>
                      </a:defRPr>
                    </a:pPr>
                    <a:r>
                      <a:rPr lang="uk-UA" sz="1600" b="0" i="0" baseline="0" dirty="0" smtClean="0">
                        <a:effectLst/>
                      </a:rPr>
                      <a:t>скоріше задоволені</a:t>
                    </a:r>
                    <a:endParaRPr lang="uk-UA" sz="1600" dirty="0">
                      <a:effectLst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A1-428A-8BD5-0905BCF2BEF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A1-428A-8BD5-0905BCF2BE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Gill Sans MT"/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Absolutely unsatisfied</c:v>
                </c:pt>
                <c:pt idx="1">
                  <c:v>Mostly unsatisfied</c:v>
                </c:pt>
                <c:pt idx="2">
                  <c:v>Hard to respond</c:v>
                </c:pt>
                <c:pt idx="3">
                  <c:v>Mostly satisfied</c:v>
                </c:pt>
                <c:pt idx="4">
                  <c:v>Totally satisfied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3.4000000000000002E-2</c:v>
                </c:pt>
                <c:pt idx="1">
                  <c:v>0.126</c:v>
                </c:pt>
                <c:pt idx="2">
                  <c:v>0.253</c:v>
                </c:pt>
                <c:pt idx="3">
                  <c:v>0.437</c:v>
                </c:pt>
                <c:pt idx="4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A1-428A-8BD5-0905BCF2BEF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3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0.14051</cdr:x>
      <cdr:y>0.55652</cdr:y>
    </cdr:from>
    <cdr:to>
      <cdr:x>0.24252</cdr:x>
      <cdr:y>0.80021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9632" y="20882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0.14051</cdr:x>
      <cdr:y>0.55652</cdr:y>
    </cdr:from>
    <cdr:to>
      <cdr:x>0.24252</cdr:x>
      <cdr:y>0.80021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9632" y="20882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0.14051</cdr:x>
      <cdr:y>0.55652</cdr:y>
    </cdr:from>
    <cdr:to>
      <cdr:x>0.24252</cdr:x>
      <cdr:y>0.80021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9632" y="20882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uk-UA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501BA-A78C-49EF-9842-29A0C2A9F2E4}" type="datetimeFigureOut">
              <a:rPr lang="uk-UA" smtClean="0"/>
              <a:pPr/>
              <a:t>07.03.2019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9D6F0-4CB5-417E-8DCD-D17417305EE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479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D6F0-4CB5-417E-8DCD-D17417305EE3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22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23528" y="0"/>
            <a:ext cx="9144000" cy="6858000"/>
          </a:xfrm>
          <a:prstGeom prst="rect">
            <a:avLst/>
          </a:prstGeom>
          <a:solidFill>
            <a:srgbClr val="76AA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latin typeface="Open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2267744" y="2348880"/>
            <a:ext cx="6876256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огляд митної сфери</a:t>
            </a:r>
            <a:r>
              <a:rPr lang="en-US" sz="54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:</a:t>
            </a:r>
          </a:p>
          <a:p>
            <a:r>
              <a:rPr lang="ru-RU" sz="2500" dirty="0" err="1" smtClean="0"/>
              <a:t>оцінка</a:t>
            </a:r>
            <a:r>
              <a:rPr lang="ru-RU" sz="2500" dirty="0" smtClean="0"/>
              <a:t> </a:t>
            </a:r>
            <a:r>
              <a:rPr lang="ru-RU" sz="2500" dirty="0" err="1"/>
              <a:t>поточної</a:t>
            </a:r>
            <a:r>
              <a:rPr lang="ru-RU" sz="2500" dirty="0"/>
              <a:t> </a:t>
            </a:r>
            <a:r>
              <a:rPr lang="ru-RU" sz="2500" dirty="0" err="1"/>
              <a:t>ситуації</a:t>
            </a:r>
            <a:r>
              <a:rPr lang="ru-RU" sz="2500" dirty="0"/>
              <a:t> в </a:t>
            </a:r>
            <a:r>
              <a:rPr lang="ru-RU" sz="2500" dirty="0" err="1"/>
              <a:t>митній</a:t>
            </a:r>
            <a:r>
              <a:rPr lang="ru-RU" sz="2500" dirty="0"/>
              <a:t> </a:t>
            </a:r>
            <a:r>
              <a:rPr lang="ru-RU" sz="2500" dirty="0" err="1"/>
              <a:t>сфері</a:t>
            </a:r>
            <a:r>
              <a:rPr lang="ru-RU" sz="2500" dirty="0"/>
              <a:t> </a:t>
            </a:r>
          </a:p>
          <a:p>
            <a:endParaRPr lang="ru-RU" sz="2500" dirty="0" smtClean="0">
              <a:solidFill>
                <a:schemeClr val="bg1"/>
              </a:solidFill>
              <a:latin typeface="Gill Sans MT" panose="020B0502020104020203" pitchFamily="34" charset="0"/>
              <a:cs typeface="Courier New" panose="02070309020205020404" pitchFamily="49" charset="0"/>
            </a:endParaRPr>
          </a:p>
          <a:p>
            <a:r>
              <a:rPr lang="ru-RU" sz="2500" dirty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 </a:t>
            </a:r>
            <a:r>
              <a:rPr lang="ru-RU" sz="25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                         </a:t>
            </a:r>
            <a:r>
              <a:rPr lang="uk-UA" sz="28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серпень – грудень </a:t>
            </a:r>
            <a:r>
              <a:rPr lang="uk-UA" sz="2800" dirty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2018</a:t>
            </a:r>
          </a:p>
          <a:p>
            <a:endParaRPr lang="ru-RU" sz="2500" dirty="0" smtClean="0">
              <a:latin typeface="Open San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785" y="6381328"/>
            <a:ext cx="1573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9992" y="263921"/>
            <a:ext cx="44644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chemeClr val="bg1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огляд митної сфери</a:t>
            </a:r>
            <a:endParaRPr lang="en-US" sz="2800" dirty="0" smtClean="0">
              <a:solidFill>
                <a:schemeClr val="bg1"/>
              </a:solidFill>
              <a:latin typeface="Gill Sans MT" panose="020B0502020104020203" pitchFamily="34" charset="0"/>
              <a:cs typeface="Consolas" panose="020B0609020204030204" pitchFamily="49" charset="0"/>
            </a:endParaRPr>
          </a:p>
          <a:p>
            <a:pPr algn="r"/>
            <a:r>
              <a:rPr lang="uk-UA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серпень – грудень </a:t>
            </a:r>
            <a:r>
              <a:rPr lang="uk-UA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uk-UA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2555" y="2581163"/>
            <a:ext cx="42753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Серед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експертів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,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компанії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яких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використовують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систему, </a:t>
            </a:r>
            <a:r>
              <a:rPr lang="en-US" sz="2400" b="1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54</a:t>
            </a:r>
            <a:r>
              <a:rPr lang="ru-RU" sz="2400" b="1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,</a:t>
            </a:r>
            <a:r>
              <a:rPr lang="en-US" sz="2400" b="1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1</a:t>
            </a:r>
            <a:r>
              <a:rPr lang="ru-RU" sz="2400" b="1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%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скоріше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uk-UA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або повністю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задоволені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роботою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«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Єдиного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вікна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»,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оскільки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у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більшості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випадків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спрощення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та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прискорення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проходження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митних</a:t>
            </a:r>
            <a:r>
              <a:rPr lang="ru-RU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формальностей </a:t>
            </a:r>
            <a:r>
              <a:rPr lang="ru-RU" sz="2000" i="1" dirty="0" err="1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відбувається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22173053"/>
              </p:ext>
            </p:extLst>
          </p:nvPr>
        </p:nvGraphicFramePr>
        <p:xfrm>
          <a:off x="-1116632" y="1632392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Двойные круглые скобки 9"/>
          <p:cNvSpPr/>
          <p:nvPr/>
        </p:nvSpPr>
        <p:spPr>
          <a:xfrm>
            <a:off x="4716016" y="2149115"/>
            <a:ext cx="4248472" cy="3447678"/>
          </a:xfrm>
          <a:prstGeom prst="bracketPair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1025606" y="4638578"/>
            <a:ext cx="147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700" b="1" i="0" u="none" strike="noStrike" kern="1200" baseline="0">
                <a:solidFill>
                  <a:prstClr val="black"/>
                </a:solidFill>
                <a:latin typeface="Gill Sans MT"/>
                <a:ea typeface="+mn-ea"/>
                <a:cs typeface="+mn-cs"/>
              </a:defRPr>
            </a:pPr>
            <a:r>
              <a:rPr lang="uk-UA" sz="1600" b="1" dirty="0" smtClean="0"/>
              <a:t>10,4</a:t>
            </a:r>
            <a:r>
              <a:rPr lang="en-US" sz="1600" b="1" dirty="0" smtClean="0"/>
              <a:t>%</a:t>
            </a:r>
            <a:endParaRPr lang="uk-UA" sz="1600" dirty="0"/>
          </a:p>
          <a:p>
            <a:pPr algn="ctr"/>
            <a:r>
              <a:rPr lang="ru-RU" sz="1600" dirty="0" err="1"/>
              <a:t>п</a:t>
            </a:r>
            <a:r>
              <a:rPr lang="ru-RU" sz="1600" dirty="0" err="1" smtClean="0"/>
              <a:t>овн</a:t>
            </a:r>
            <a:r>
              <a:rPr lang="uk-UA" sz="1600" dirty="0" err="1" smtClean="0"/>
              <a:t>істю</a:t>
            </a:r>
            <a:r>
              <a:rPr lang="uk-UA" sz="1600" dirty="0" smtClean="0"/>
              <a:t> задоволені</a:t>
            </a:r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27784" y="3084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uk-UA" sz="2400" dirty="0">
              <a:latin typeface="Open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407707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407707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189363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1478255" y="2262967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/>
              <a:t>дякуємо</a:t>
            </a:r>
            <a:r>
              <a:rPr lang="en-US" sz="6000" dirty="0" smtClean="0"/>
              <a:t>!</a:t>
            </a:r>
            <a:endParaRPr lang="uk-UA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4005064"/>
            <a:ext cx="7336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EBA Communications Team</a:t>
            </a:r>
          </a:p>
          <a:p>
            <a:pPr algn="r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pr@eba.com.ua</a:t>
            </a:r>
            <a:endParaRPr lang="en-US" sz="20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044 496 06 01</a:t>
            </a:r>
            <a:endParaRPr lang="uk-UA" sz="200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88124" y="277695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огляд митної сфери</a:t>
            </a:r>
            <a:endParaRPr lang="uk-UA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1720" y="4509120"/>
            <a:ext cx="68320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у дослідженні взяли участь 90</a:t>
            </a:r>
            <a:r>
              <a:rPr lang="en-US" sz="24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 </a:t>
            </a:r>
            <a:r>
              <a:rPr lang="uk-UA" sz="24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експертів митної сфери компаній-членів ЕВА</a:t>
            </a:r>
            <a:endParaRPr lang="en-US" sz="2400" dirty="0">
              <a:solidFill>
                <a:schemeClr val="bg1"/>
              </a:solidFill>
              <a:latin typeface="Gill Sans MT" panose="020B0502020104020203" pitchFamily="34" charset="0"/>
              <a:cs typeface="Courier New" panose="02070309020205020404" pitchFamily="49" charset="0"/>
            </a:endParaRPr>
          </a:p>
          <a:p>
            <a:endParaRPr lang="uk-UA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758080" y="2094631"/>
            <a:ext cx="5607851" cy="961842"/>
            <a:chOff x="681024" y="2874165"/>
            <a:chExt cx="5607851" cy="961842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024" y="2967858"/>
              <a:ext cx="182563" cy="212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935596" y="2874165"/>
              <a:ext cx="53532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 smtClean="0">
                  <a:cs typeface="Courier New" panose="02070309020205020404" pitchFamily="49" charset="0"/>
                </a:rPr>
                <a:t>Корупція</a:t>
              </a:r>
              <a:endParaRPr lang="uk-UA" sz="2000" dirty="0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3538538"/>
              <a:ext cx="182563" cy="212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863588" y="3435897"/>
              <a:ext cx="49325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 smtClean="0">
                  <a:cs typeface="Courier New" panose="02070309020205020404" pitchFamily="49" charset="0"/>
                </a:rPr>
                <a:t> Якість </a:t>
              </a:r>
              <a:r>
                <a:rPr lang="uk-UA" sz="2000" dirty="0">
                  <a:cs typeface="Courier New" panose="02070309020205020404" pitchFamily="49" charset="0"/>
                </a:rPr>
                <a:t>митних послуг</a:t>
              </a:r>
              <a:endParaRPr lang="uk-UA" sz="2000" dirty="0"/>
            </a:p>
          </p:txBody>
        </p:sp>
      </p:grp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64" y="3309630"/>
            <a:ext cx="1825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973188" y="3206989"/>
            <a:ext cx="4932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cs typeface="Courier New" panose="02070309020205020404" pitchFamily="49" charset="0"/>
              </a:rPr>
              <a:t>Робота «</a:t>
            </a:r>
            <a:r>
              <a:rPr lang="uk-UA" sz="2000" dirty="0" smtClean="0">
                <a:cs typeface="Courier New" panose="02070309020205020404" pitchFamily="49" charset="0"/>
              </a:rPr>
              <a:t>Єдиного Вікна</a:t>
            </a:r>
            <a:r>
              <a:rPr lang="ru-RU" sz="2000" dirty="0" smtClean="0">
                <a:cs typeface="Courier New" panose="02070309020205020404" pitchFamily="49" charset="0"/>
              </a:rPr>
              <a:t>»</a:t>
            </a:r>
            <a:endParaRPr lang="uk-UA" sz="20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85319" y="1588725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dirty="0" err="1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Митний</a:t>
            </a:r>
            <a:r>
              <a:rPr lang="ru-RU" sz="44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 </a:t>
            </a:r>
            <a:r>
              <a:rPr lang="uk-UA" sz="44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індекс</a:t>
            </a:r>
            <a:endParaRPr lang="en-US" sz="4400" dirty="0" smtClean="0">
              <a:solidFill>
                <a:schemeClr val="bg1"/>
              </a:solidFill>
              <a:latin typeface="Gill Sans MT" panose="020B0502020104020203" pitchFamily="34" charset="0"/>
              <a:cs typeface="Courier New" panose="02070309020205020404" pitchFamily="49" charset="0"/>
            </a:endParaRPr>
          </a:p>
          <a:p>
            <a:pPr algn="r"/>
            <a:endParaRPr lang="ru-RU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ru-RU" sz="2400" dirty="0" err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Середнє</a:t>
            </a:r>
            <a:r>
              <a:rPr lang="ru-RU" sz="2400" dirty="0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значення</a:t>
            </a:r>
            <a:r>
              <a:rPr lang="ru-RU" sz="2400" dirty="0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по </a:t>
            </a:r>
            <a:r>
              <a:rPr lang="ru-RU" sz="2400" dirty="0" err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трьох</a:t>
            </a:r>
            <a:r>
              <a:rPr lang="ru-RU" sz="2400" dirty="0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показниках</a:t>
            </a:r>
            <a:r>
              <a:rPr lang="ru-RU" sz="2400" dirty="0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algn="r"/>
            <a:r>
              <a:rPr lang="ru-RU" sz="2400" dirty="0" err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Корупц</a:t>
            </a:r>
            <a:r>
              <a:rPr lang="uk-UA" sz="2400" dirty="0" err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ія</a:t>
            </a:r>
            <a:endParaRPr lang="uk-UA" sz="2400" dirty="0" smtClean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uk-UA" sz="2400" dirty="0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Якість митних послуг</a:t>
            </a:r>
          </a:p>
          <a:p>
            <a:pPr algn="r"/>
            <a:r>
              <a:rPr lang="uk-UA" sz="2400" dirty="0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Робота «Єдиного Вікна»</a:t>
            </a:r>
          </a:p>
          <a:p>
            <a:pPr algn="r"/>
            <a:endParaRPr lang="ru-RU" sz="2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uk-UA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9" y="263921"/>
            <a:ext cx="4680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>
                <a:solidFill>
                  <a:schemeClr val="bg1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огляд митної сфери</a:t>
            </a:r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  <a:cs typeface="Consolas" panose="020B0609020204030204" pitchFamily="49" charset="0"/>
            </a:endParaRPr>
          </a:p>
          <a:p>
            <a:pPr algn="r"/>
            <a:r>
              <a:rPr lang="uk-UA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</a:t>
            </a:r>
            <a:r>
              <a:rPr lang="uk-UA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ерпень – </a:t>
            </a:r>
            <a:r>
              <a:rPr lang="uk-UA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</a:t>
            </a:r>
            <a:r>
              <a:rPr lang="uk-UA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рудень </a:t>
            </a:r>
            <a:r>
              <a:rPr lang="uk-UA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8387" y="4216540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0000" b="1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2,92</a:t>
            </a:r>
            <a:endParaRPr lang="uk-UA" sz="10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65709" y="5754742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600" dirty="0" smtClean="0">
                <a:ea typeface="Open Sans" panose="020B0606030504020204" pitchFamily="34" charset="0"/>
                <a:cs typeface="Open Sans" panose="020B0606030504020204" pitchFamily="34" charset="0"/>
              </a:rPr>
              <a:t>Індекс, </a:t>
            </a:r>
            <a:r>
              <a:rPr lang="en-US" sz="1600" dirty="0" smtClean="0">
                <a:ea typeface="Open Sans" panose="020B0606030504020204" pitchFamily="34" charset="0"/>
                <a:cs typeface="Open Sans" panose="020B0606030504020204" pitchFamily="34" charset="0"/>
              </a:rPr>
              <a:t>2 </a:t>
            </a:r>
            <a:r>
              <a:rPr lang="uk-UA" sz="1600" dirty="0" smtClean="0">
                <a:ea typeface="Open Sans" panose="020B0606030504020204" pitchFamily="34" charset="0"/>
                <a:cs typeface="Open Sans" panose="020B0606030504020204" pitchFamily="34" charset="0"/>
              </a:rPr>
              <a:t>пол. 2018</a:t>
            </a:r>
            <a:endParaRPr lang="uk-UA" sz="1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43808" y="2348880"/>
            <a:ext cx="56886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4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КОРУПЦІЯ</a:t>
            </a:r>
            <a:endParaRPr lang="en-US" sz="4400" dirty="0" smtClean="0">
              <a:solidFill>
                <a:schemeClr val="bg1"/>
              </a:solidFill>
              <a:latin typeface="Gill Sans MT" panose="020B0502020104020203" pitchFamily="34" charset="0"/>
              <a:cs typeface="Courier New" panose="02070309020205020404" pitchFamily="49" charset="0"/>
            </a:endParaRPr>
          </a:p>
          <a:p>
            <a:pPr algn="r"/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uk-UA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8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83969" y="263921"/>
            <a:ext cx="4680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>
                <a:solidFill>
                  <a:schemeClr val="bg1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огляд митної сфери</a:t>
            </a:r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  <a:cs typeface="Consolas" panose="020B0609020204030204" pitchFamily="49" charset="0"/>
            </a:endParaRPr>
          </a:p>
          <a:p>
            <a:pPr algn="r"/>
            <a:r>
              <a:rPr lang="uk-UA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серпень – грудень </a:t>
            </a:r>
            <a:r>
              <a:rPr lang="uk-UA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uk-UA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3191" y="3429000"/>
            <a:ext cx="44644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35,6</a:t>
            </a:r>
            <a:r>
              <a:rPr lang="en-US" sz="2400" b="1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% </a:t>
            </a:r>
            <a:r>
              <a:rPr lang="uk-UA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митних </a:t>
            </a:r>
            <a:r>
              <a:rPr lang="uk-UA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експертів вважають, що корупція в митних органах </a:t>
            </a:r>
            <a:r>
              <a:rPr lang="uk-UA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залишається на тому ж рівні</a:t>
            </a:r>
            <a:r>
              <a:rPr lang="en-US" sz="2000" dirty="0" smtClean="0">
                <a:solidFill>
                  <a:schemeClr val="bg1"/>
                </a:solidFill>
                <a:latin typeface="Gill Sans MT"/>
              </a:rPr>
              <a:t>.</a:t>
            </a:r>
            <a:endParaRPr lang="uk-UA" sz="2000" i="1" dirty="0">
              <a:solidFill>
                <a:schemeClr val="bg1"/>
              </a:solidFill>
              <a:latin typeface="Open sans"/>
              <a:cs typeface="Courier New" panose="02070309020205020404" pitchFamily="49" charset="0"/>
            </a:endParaRPr>
          </a:p>
          <a:p>
            <a:pPr algn="ctr"/>
            <a:endParaRPr lang="uk-UA" sz="2000" i="1" dirty="0">
              <a:solidFill>
                <a:schemeClr val="bg1"/>
              </a:solidFill>
              <a:latin typeface="Open sans"/>
              <a:cs typeface="Courier New" panose="02070309020205020404" pitchFamily="49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62386403"/>
              </p:ext>
            </p:extLst>
          </p:nvPr>
        </p:nvGraphicFramePr>
        <p:xfrm>
          <a:off x="-1224643" y="1626729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Двойные круглые скобки 9"/>
          <p:cNvSpPr/>
          <p:nvPr/>
        </p:nvSpPr>
        <p:spPr>
          <a:xfrm>
            <a:off x="4635289" y="2780928"/>
            <a:ext cx="4248472" cy="2304256"/>
          </a:xfrm>
          <a:prstGeom prst="bracketPair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45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87824" y="2348880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4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ЯКІСТЬ МИТНИХ ПОСЛУГ</a:t>
            </a:r>
            <a:endParaRPr lang="en-US" sz="4400" dirty="0" smtClean="0">
              <a:solidFill>
                <a:schemeClr val="bg1"/>
              </a:solidFill>
              <a:latin typeface="Gill Sans MT" panose="020B0502020104020203" pitchFamily="34" charset="0"/>
              <a:cs typeface="Courier New" panose="02070309020205020404" pitchFamily="49" charset="0"/>
            </a:endParaRPr>
          </a:p>
          <a:p>
            <a:pPr algn="r"/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uk-UA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11960" y="263921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>
                <a:solidFill>
                  <a:schemeClr val="bg1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огляд митної </a:t>
            </a:r>
            <a:r>
              <a:rPr lang="uk-UA" sz="2800" dirty="0" smtClean="0">
                <a:solidFill>
                  <a:schemeClr val="bg1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сфери</a:t>
            </a:r>
          </a:p>
          <a:p>
            <a:pPr algn="r"/>
            <a:r>
              <a:rPr lang="uk-UA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серпень </a:t>
            </a:r>
            <a:r>
              <a:rPr lang="uk-UA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грудень 2018</a:t>
            </a:r>
          </a:p>
          <a:p>
            <a:pPr algn="r"/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3463" y="2872075"/>
            <a:ext cx="40410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42,</a:t>
            </a:r>
            <a:r>
              <a:rPr lang="en-US" sz="2000" b="1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6%</a:t>
            </a:r>
            <a:r>
              <a:rPr lang="en-US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uk-UA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митних експертів </a:t>
            </a:r>
            <a:r>
              <a:rPr lang="uk-UA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скоріше або повністю задоволені </a:t>
            </a:r>
            <a:r>
              <a:rPr lang="uk-UA" sz="2000" i="1" dirty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якістю митних послуг т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а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професіоналізмом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посадових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осіб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, з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якими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взаємодіють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компанії</a:t>
            </a:r>
            <a:r>
              <a:rPr lang="ru-RU" sz="2000" i="1" dirty="0" smtClean="0">
                <a:solidFill>
                  <a:schemeClr val="bg1"/>
                </a:solidFill>
                <a:latin typeface="Gill Sans MT"/>
                <a:cs typeface="Courier New" panose="02070309020205020404" pitchFamily="49" charset="0"/>
              </a:rPr>
              <a:t>.</a:t>
            </a:r>
            <a:endParaRPr lang="uk-UA" sz="2000" i="1" dirty="0">
              <a:solidFill>
                <a:schemeClr val="bg1"/>
              </a:solidFill>
              <a:latin typeface="Open sans"/>
              <a:cs typeface="Courier New" panose="02070309020205020404" pitchFamily="49" charset="0"/>
            </a:endParaRPr>
          </a:p>
          <a:p>
            <a:pPr algn="ctr"/>
            <a:endParaRPr lang="uk-UA" sz="2000" i="1" dirty="0">
              <a:solidFill>
                <a:schemeClr val="bg1"/>
              </a:solidFill>
              <a:latin typeface="Open sans"/>
              <a:cs typeface="Courier New" panose="02070309020205020404" pitchFamily="49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49442965"/>
              </p:ext>
            </p:extLst>
          </p:nvPr>
        </p:nvGraphicFramePr>
        <p:xfrm>
          <a:off x="-1260648" y="1619195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Двойные круглые скобки 9"/>
          <p:cNvSpPr/>
          <p:nvPr/>
        </p:nvSpPr>
        <p:spPr>
          <a:xfrm>
            <a:off x="4620365" y="2780928"/>
            <a:ext cx="4248472" cy="2304256"/>
          </a:xfrm>
          <a:prstGeom prst="bracketPair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51920" y="263921"/>
            <a:ext cx="51125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>
                <a:solidFill>
                  <a:schemeClr val="bg1"/>
                </a:solidFill>
                <a:latin typeface="Gill Sans MT" panose="020B0502020104020203" pitchFamily="34" charset="0"/>
                <a:cs typeface="Consolas" panose="020B0609020204030204" pitchFamily="49" charset="0"/>
              </a:rPr>
              <a:t>огляд митної сфери</a:t>
            </a:r>
            <a:endParaRPr lang="en-US" sz="2800" dirty="0">
              <a:solidFill>
                <a:schemeClr val="bg1"/>
              </a:solidFill>
              <a:latin typeface="Gill Sans MT" panose="020B0502020104020203" pitchFamily="34" charset="0"/>
              <a:cs typeface="Consolas" panose="020B0609020204030204" pitchFamily="49" charset="0"/>
            </a:endParaRPr>
          </a:p>
          <a:p>
            <a:pPr algn="r"/>
            <a:r>
              <a:rPr lang="uk-UA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серпень – грудень </a:t>
            </a:r>
            <a:r>
              <a:rPr lang="uk-UA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2018</a:t>
            </a:r>
            <a:endParaRPr lang="uk-UA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407707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407707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340768"/>
            <a:ext cx="8442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З </a:t>
            </a:r>
            <a:r>
              <a:rPr lang="ru-RU" sz="1600" b="1" dirty="0" err="1">
                <a:solidFill>
                  <a:schemeClr val="bg1"/>
                </a:solidFill>
              </a:rPr>
              <a:t>якими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труднощами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стикається</a:t>
            </a:r>
            <a:r>
              <a:rPr lang="ru-RU" sz="1600" b="1" dirty="0">
                <a:solidFill>
                  <a:schemeClr val="bg1"/>
                </a:solidFill>
              </a:rPr>
              <a:t> Ваша </a:t>
            </a:r>
            <a:r>
              <a:rPr lang="ru-RU" sz="1600" b="1" dirty="0" err="1">
                <a:solidFill>
                  <a:schemeClr val="bg1"/>
                </a:solidFill>
              </a:rPr>
              <a:t>компанія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під</a:t>
            </a:r>
            <a:r>
              <a:rPr lang="ru-RU" sz="1600" b="1" dirty="0">
                <a:solidFill>
                  <a:schemeClr val="bg1"/>
                </a:solidFill>
              </a:rPr>
              <a:t> час </a:t>
            </a:r>
            <a:r>
              <a:rPr lang="ru-RU" sz="1600" b="1" dirty="0" err="1">
                <a:solidFill>
                  <a:schemeClr val="bg1"/>
                </a:solidFill>
              </a:rPr>
              <a:t>проходження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митного</a:t>
            </a:r>
            <a:r>
              <a:rPr lang="ru-RU" sz="1600" b="1" dirty="0">
                <a:solidFill>
                  <a:schemeClr val="bg1"/>
                </a:solidFill>
              </a:rPr>
              <a:t> контролю?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467544" y="1954486"/>
            <a:ext cx="8700864" cy="4580730"/>
            <a:chOff x="467544" y="2445856"/>
            <a:chExt cx="8700864" cy="4580730"/>
          </a:xfrm>
        </p:grpSpPr>
        <p:sp>
          <p:nvSpPr>
            <p:cNvPr id="12" name="TextBox 11"/>
            <p:cNvSpPr txBox="1"/>
            <p:nvPr/>
          </p:nvSpPr>
          <p:spPr>
            <a:xfrm>
              <a:off x="467544" y="2445856"/>
              <a:ext cx="8700864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uk-UA" sz="17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9552" y="6718809"/>
              <a:ext cx="8460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itchFamily="49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659160" y="2377911"/>
            <a:ext cx="8484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 err="1" smtClean="0"/>
              <a:t>Недосконала</a:t>
            </a:r>
            <a:r>
              <a:rPr lang="ru-RU" sz="2000" dirty="0" smtClean="0"/>
              <a:t> система </a:t>
            </a:r>
            <a:r>
              <a:rPr lang="ru-RU" sz="2000" dirty="0" err="1" smtClean="0"/>
              <a:t>проходження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фітосанітарного</a:t>
            </a:r>
            <a:r>
              <a:rPr lang="ru-RU" sz="2000" smtClean="0"/>
              <a:t>, </a:t>
            </a:r>
            <a:r>
              <a:rPr lang="ru-RU" sz="2000" smtClean="0"/>
              <a:t>радіологічного</a:t>
            </a:r>
            <a:r>
              <a:rPr lang="ru-RU" sz="2000" dirty="0" smtClean="0"/>
              <a:t> </a:t>
            </a:r>
            <a:r>
              <a:rPr lang="ru-RU" sz="2000" dirty="0" smtClean="0"/>
              <a:t>контролю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 err="1" smtClean="0"/>
              <a:t>Затримання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процесу</a:t>
            </a:r>
            <a:r>
              <a:rPr lang="ru-RU" sz="2000" dirty="0" smtClean="0"/>
              <a:t> </a:t>
            </a:r>
            <a:r>
              <a:rPr lang="ru-RU" sz="2000" dirty="0" err="1" smtClean="0"/>
              <a:t>митного</a:t>
            </a:r>
            <a:r>
              <a:rPr lang="ru-RU" sz="2000" dirty="0"/>
              <a:t> </a:t>
            </a:r>
            <a:r>
              <a:rPr lang="ru-RU" sz="2000" dirty="0" err="1" smtClean="0"/>
              <a:t>оформлення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/>
              <a:t>метою </a:t>
            </a:r>
            <a:r>
              <a:rPr lang="ru-RU" sz="2000" dirty="0" err="1"/>
              <a:t>запиту</a:t>
            </a:r>
            <a:r>
              <a:rPr lang="ru-RU" sz="2000" dirty="0"/>
              <a:t> та </a:t>
            </a:r>
            <a:r>
              <a:rPr lang="ru-RU" sz="2000" dirty="0" err="1"/>
              <a:t>надання</a:t>
            </a:r>
            <a:r>
              <a:rPr lang="ru-RU" sz="2000" dirty="0"/>
              <a:t> </a:t>
            </a:r>
            <a:r>
              <a:rPr lang="ru-RU" sz="2000" dirty="0" err="1"/>
              <a:t>додаткових</a:t>
            </a:r>
            <a:r>
              <a:rPr lang="ru-RU" sz="2000" dirty="0"/>
              <a:t> </a:t>
            </a:r>
            <a:r>
              <a:rPr lang="ru-RU" sz="2000" dirty="0" err="1" smtClean="0"/>
              <a:t>документів</a:t>
            </a:r>
            <a:endParaRPr lang="ru-RU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uk-UA" sz="2000" dirty="0" smtClean="0"/>
              <a:t>Обтяжливий контроль товарів у дерев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яній</a:t>
            </a:r>
            <a:r>
              <a:rPr lang="uk-UA" sz="2000" dirty="0" smtClean="0"/>
              <a:t> тарі</a:t>
            </a:r>
            <a:endParaRPr lang="ru-RU" sz="20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2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370586"/>
            <a:ext cx="1575457" cy="204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87824" y="2348880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400" dirty="0" smtClean="0">
                <a:solidFill>
                  <a:schemeClr val="bg1"/>
                </a:solidFill>
                <a:latin typeface="Gill Sans MT" panose="020B0502020104020203" pitchFamily="34" charset="0"/>
                <a:cs typeface="Courier New" panose="02070309020205020404" pitchFamily="49" charset="0"/>
              </a:rPr>
              <a:t>РОБОТА «ЄДИНОГО ВІКНА»</a:t>
            </a:r>
            <a:endParaRPr lang="uk-UA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-33211"/>
            <a:ext cx="1231807" cy="12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9763</TotalTime>
  <Words>307</Words>
  <Application>Microsoft Office PowerPoint</Application>
  <PresentationFormat>Экран (4:3)</PresentationFormat>
  <Paragraphs>85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Consolas</vt:lpstr>
      <vt:lpstr>Courier New</vt:lpstr>
      <vt:lpstr>Gill Sans MT</vt:lpstr>
      <vt:lpstr>Open Sans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Kateryna Sachek</dc:creator>
  <cp:lastModifiedBy>Iryna Chuiko</cp:lastModifiedBy>
  <cp:revision>237</cp:revision>
  <dcterms:created xsi:type="dcterms:W3CDTF">2015-06-24T08:04:04Z</dcterms:created>
  <dcterms:modified xsi:type="dcterms:W3CDTF">2019-03-07T13:03:35Z</dcterms:modified>
</cp:coreProperties>
</file>